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9" r:id="rId3"/>
    <p:sldId id="299" r:id="rId4"/>
    <p:sldId id="298" r:id="rId5"/>
    <p:sldId id="264" r:id="rId6"/>
    <p:sldId id="288" r:id="rId7"/>
    <p:sldId id="257" r:id="rId8"/>
    <p:sldId id="287" r:id="rId9"/>
    <p:sldId id="258" r:id="rId10"/>
    <p:sldId id="265" r:id="rId11"/>
    <p:sldId id="278" r:id="rId12"/>
    <p:sldId id="277" r:id="rId13"/>
    <p:sldId id="275" r:id="rId14"/>
    <p:sldId id="269" r:id="rId15"/>
    <p:sldId id="283" r:id="rId16"/>
    <p:sldId id="285" r:id="rId17"/>
    <p:sldId id="297" r:id="rId18"/>
    <p:sldId id="290" r:id="rId19"/>
    <p:sldId id="263" r:id="rId20"/>
  </p:sldIdLst>
  <p:sldSz cx="9144000" cy="6858000" type="screen4x3"/>
  <p:notesSz cx="6858000" cy="9144000"/>
  <p:photoAlbum layout="1picTitle" frame="frameStyle2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6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E0224-C434-4ACA-9DE4-A3F63DBF38CB}" type="datetimeFigureOut">
              <a:rPr lang="ru-RU" smtClean="0"/>
              <a:pPr/>
              <a:t>26.11.2018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5F034-457E-4AD5-BBCE-4317B31669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4000">
    <p:circl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E0224-C434-4ACA-9DE4-A3F63DBF38CB}" type="datetimeFigureOut">
              <a:rPr lang="ru-RU" smtClean="0"/>
              <a:pPr/>
              <a:t>26.11.2018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5F034-457E-4AD5-BBCE-4317B31669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4000">
    <p:circl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E0224-C434-4ACA-9DE4-A3F63DBF38CB}" type="datetimeFigureOut">
              <a:rPr lang="ru-RU" smtClean="0"/>
              <a:pPr/>
              <a:t>26.11.2018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5F034-457E-4AD5-BBCE-4317B31669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4000">
    <p:circl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E0224-C434-4ACA-9DE4-A3F63DBF38CB}" type="datetimeFigureOut">
              <a:rPr lang="ru-RU" smtClean="0"/>
              <a:pPr/>
              <a:t>26.11.2018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5F034-457E-4AD5-BBCE-4317B31669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4000">
    <p:circl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E0224-C434-4ACA-9DE4-A3F63DBF38CB}" type="datetimeFigureOut">
              <a:rPr lang="ru-RU" smtClean="0"/>
              <a:pPr/>
              <a:t>26.11.2018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5F034-457E-4AD5-BBCE-4317B31669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4000">
    <p:circl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E0224-C434-4ACA-9DE4-A3F63DBF38CB}" type="datetimeFigureOut">
              <a:rPr lang="ru-RU" smtClean="0"/>
              <a:pPr/>
              <a:t>26.11.2018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5F034-457E-4AD5-BBCE-4317B31669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4000">
    <p:circl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E0224-C434-4ACA-9DE4-A3F63DBF38CB}" type="datetimeFigureOut">
              <a:rPr lang="ru-RU" smtClean="0"/>
              <a:pPr/>
              <a:t>26.11.2018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5F034-457E-4AD5-BBCE-4317B31669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4000">
    <p:circl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E0224-C434-4ACA-9DE4-A3F63DBF38CB}" type="datetimeFigureOut">
              <a:rPr lang="ru-RU" smtClean="0"/>
              <a:pPr/>
              <a:t>26.11.2018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5F034-457E-4AD5-BBCE-4317B31669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4000">
    <p:circl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E0224-C434-4ACA-9DE4-A3F63DBF38CB}" type="datetimeFigureOut">
              <a:rPr lang="ru-RU" smtClean="0"/>
              <a:pPr/>
              <a:t>26.11.2018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5F034-457E-4AD5-BBCE-4317B31669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4000">
    <p:circl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E0224-C434-4ACA-9DE4-A3F63DBF38CB}" type="datetimeFigureOut">
              <a:rPr lang="ru-RU" smtClean="0"/>
              <a:pPr/>
              <a:t>26.11.2018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5F034-457E-4AD5-BBCE-4317B31669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4000">
    <p:circl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E0224-C434-4ACA-9DE4-A3F63DBF38CB}" type="datetimeFigureOut">
              <a:rPr lang="ru-RU" smtClean="0"/>
              <a:pPr/>
              <a:t>26.11.2018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5F034-457E-4AD5-BBCE-4317B31669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4000">
    <p:circl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CE0224-C434-4ACA-9DE4-A3F63DBF38CB}" type="datetimeFigureOut">
              <a:rPr lang="ru-RU" smtClean="0"/>
              <a:pPr/>
              <a:t>26.11.2018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C5F034-457E-4AD5-BBCE-4317B31669F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Tm="4000">
    <p:circl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7" Type="http://schemas.openxmlformats.org/officeDocument/2006/relationships/image" Target="../media/image37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00043"/>
            <a:ext cx="7772400" cy="785817"/>
          </a:xfrm>
        </p:spPr>
        <p:txBody>
          <a:bodyPr>
            <a:normAutofit/>
          </a:bodyPr>
          <a:lstStyle/>
          <a:p>
            <a:r>
              <a:rPr lang="ru-RU" sz="2800" i="1" dirty="0" smtClean="0">
                <a:latin typeface="Monotype Corsiva" pitchFamily="66" charset="0"/>
              </a:rPr>
              <a:t>МБОУ «Ш-ИСОО с. Уэлен»</a:t>
            </a:r>
            <a:endParaRPr lang="ru-RU" sz="2800" i="1" dirty="0">
              <a:latin typeface="Monotype Corsiva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00100" y="1500174"/>
            <a:ext cx="7429552" cy="4714908"/>
          </a:xfrm>
        </p:spPr>
        <p:txBody>
          <a:bodyPr>
            <a:normAutofit fontScale="92500" lnSpcReduction="20000"/>
          </a:bodyPr>
          <a:lstStyle/>
          <a:p>
            <a:r>
              <a:rPr lang="ru-RU" sz="3900" b="1" dirty="0" smtClean="0">
                <a:solidFill>
                  <a:srgbClr val="FF0000"/>
                </a:solidFill>
                <a:latin typeface="Monotype Corsiva" pitchFamily="66" charset="0"/>
              </a:rPr>
              <a:t>Муниципальный конкурс:</a:t>
            </a:r>
          </a:p>
          <a:p>
            <a:r>
              <a:rPr lang="ru-RU" sz="3900" b="1" dirty="0" smtClean="0">
                <a:solidFill>
                  <a:srgbClr val="FF0000"/>
                </a:solidFill>
                <a:latin typeface="Monotype Corsiva" pitchFamily="66" charset="0"/>
              </a:rPr>
              <a:t>«Лучшая организация мероприятий математической декады»</a:t>
            </a:r>
            <a:r>
              <a:rPr lang="ru-RU" sz="2800" dirty="0" smtClean="0">
                <a:solidFill>
                  <a:schemeClr val="tx1"/>
                </a:solidFill>
              </a:rPr>
              <a:t/>
            </a:r>
            <a:br>
              <a:rPr lang="ru-RU" sz="2800" dirty="0" smtClean="0">
                <a:solidFill>
                  <a:schemeClr val="tx1"/>
                </a:solidFill>
              </a:rPr>
            </a:br>
            <a:endParaRPr lang="ru-RU" sz="2800" dirty="0" smtClean="0">
              <a:solidFill>
                <a:schemeClr val="tx1"/>
              </a:solidFill>
            </a:endParaRPr>
          </a:p>
          <a:p>
            <a:endParaRPr lang="ru-RU" sz="2800" dirty="0" smtClean="0">
              <a:solidFill>
                <a:schemeClr val="tx1"/>
              </a:solidFill>
            </a:endParaRPr>
          </a:p>
          <a:p>
            <a:endParaRPr lang="ru-RU" sz="2800" dirty="0" smtClean="0">
              <a:solidFill>
                <a:schemeClr val="tx1"/>
              </a:solidFill>
            </a:endParaRPr>
          </a:p>
          <a:p>
            <a:pPr algn="r"/>
            <a:r>
              <a:rPr lang="ru-RU" sz="1900" dirty="0" smtClean="0">
                <a:solidFill>
                  <a:schemeClr val="tx1"/>
                </a:solidFill>
                <a:latin typeface="Monotype Corsiva" pitchFamily="66" charset="0"/>
              </a:rPr>
              <a:t>Презентация выполнена председателем МО</a:t>
            </a:r>
          </a:p>
          <a:p>
            <a:pPr algn="r"/>
            <a:r>
              <a:rPr lang="ru-RU" sz="1900" dirty="0" smtClean="0">
                <a:solidFill>
                  <a:schemeClr val="tx1"/>
                </a:solidFill>
                <a:latin typeface="Monotype Corsiva" pitchFamily="66" charset="0"/>
              </a:rPr>
              <a:t>естественно – математического цикла:</a:t>
            </a:r>
          </a:p>
          <a:p>
            <a:pPr algn="r"/>
            <a:r>
              <a:rPr lang="ru-RU" sz="1900" dirty="0" err="1" smtClean="0">
                <a:solidFill>
                  <a:schemeClr val="tx1"/>
                </a:solidFill>
                <a:latin typeface="Monotype Corsiva" pitchFamily="66" charset="0"/>
              </a:rPr>
              <a:t>Фаустовой</a:t>
            </a:r>
            <a:r>
              <a:rPr lang="ru-RU" sz="1900" dirty="0" smtClean="0">
                <a:solidFill>
                  <a:schemeClr val="tx1"/>
                </a:solidFill>
                <a:latin typeface="Monotype Corsiva" pitchFamily="66" charset="0"/>
              </a:rPr>
              <a:t> В.А., </a:t>
            </a:r>
          </a:p>
          <a:p>
            <a:pPr algn="r"/>
            <a:r>
              <a:rPr lang="ru-RU" sz="1900" dirty="0" smtClean="0">
                <a:solidFill>
                  <a:schemeClr val="tx1"/>
                </a:solidFill>
                <a:latin typeface="Monotype Corsiva" pitchFamily="66" charset="0"/>
              </a:rPr>
              <a:t>учителем  математики </a:t>
            </a:r>
          </a:p>
          <a:p>
            <a:pPr algn="r"/>
            <a:r>
              <a:rPr lang="ru-RU" sz="1900" dirty="0" err="1" smtClean="0">
                <a:solidFill>
                  <a:schemeClr val="tx1"/>
                </a:solidFill>
                <a:latin typeface="Monotype Corsiva" pitchFamily="66" charset="0"/>
              </a:rPr>
              <a:t>Эргиро</a:t>
            </a:r>
            <a:r>
              <a:rPr lang="ru-RU" sz="1900" dirty="0" smtClean="0">
                <a:solidFill>
                  <a:schemeClr val="tx1"/>
                </a:solidFill>
                <a:latin typeface="Monotype Corsiva" pitchFamily="66" charset="0"/>
              </a:rPr>
              <a:t> Т. В.</a:t>
            </a:r>
          </a:p>
          <a:p>
            <a:pPr algn="r"/>
            <a:endParaRPr lang="ru-RU" sz="1600" dirty="0" smtClean="0"/>
          </a:p>
          <a:p>
            <a:r>
              <a:rPr lang="ru-RU" sz="1900" b="1" dirty="0" smtClean="0">
                <a:solidFill>
                  <a:schemeClr val="tx1"/>
                </a:solidFill>
                <a:latin typeface="Monotype Corsiva" pitchFamily="66" charset="0"/>
              </a:rPr>
              <a:t>с. Уэлен,2017 год.</a:t>
            </a:r>
          </a:p>
          <a:p>
            <a:pPr algn="r"/>
            <a:endParaRPr lang="ru-RU" sz="1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3143248"/>
            <a:ext cx="3214710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Tm="4000">
    <p:circl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>
            <a:normAutofit/>
          </a:bodyPr>
          <a:lstStyle/>
          <a:p>
            <a:r>
              <a:rPr lang="ru-RU" sz="3200" dirty="0" smtClean="0"/>
              <a:t>«Морской бой», 7 класс</a:t>
            </a:r>
            <a:endParaRPr lang="ru-RU" sz="3200" dirty="0"/>
          </a:p>
        </p:txBody>
      </p:sp>
      <p:pic>
        <p:nvPicPr>
          <p:cNvPr id="3" name="Рисунок 2" descr="SnapShot(6)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500034" y="1142984"/>
            <a:ext cx="3929090" cy="2500330"/>
          </a:xfrm>
          <a:prstGeom prst="roundRect">
            <a:avLst>
              <a:gd name="adj" fmla="val 6500"/>
            </a:avLst>
          </a:prstGeom>
          <a:noFill/>
          <a:ln>
            <a:noFill/>
          </a:ln>
        </p:spPr>
      </p:pic>
      <p:pic>
        <p:nvPicPr>
          <p:cNvPr id="4" name="Рисунок 3" descr="SnapShot(7).jpg"/>
          <p:cNvPicPr>
            <a:picLocks noGrp="1" noChangeAspect="1"/>
          </p:cNvPicPr>
          <p:nvPr isPhoto="1"/>
        </p:nvPicPr>
        <p:blipFill>
          <a:blip r:embed="rId3">
            <a:lum/>
          </a:blip>
          <a:stretch>
            <a:fillRect/>
          </a:stretch>
        </p:blipFill>
        <p:spPr>
          <a:xfrm>
            <a:off x="5072066" y="1142984"/>
            <a:ext cx="3757610" cy="2428892"/>
          </a:xfrm>
          <a:prstGeom prst="roundRect">
            <a:avLst>
              <a:gd name="adj" fmla="val 6500"/>
            </a:avLst>
          </a:prstGeom>
          <a:noFill/>
          <a:ln>
            <a:noFill/>
          </a:ln>
        </p:spPr>
      </p:pic>
      <p:pic>
        <p:nvPicPr>
          <p:cNvPr id="5" name="Рисунок 4" descr="SnapShot(8).jpg"/>
          <p:cNvPicPr>
            <a:picLocks noGrp="1" noChangeAspect="1"/>
          </p:cNvPicPr>
          <p:nvPr isPhoto="1"/>
        </p:nvPicPr>
        <p:blipFill>
          <a:blip r:embed="rId4">
            <a:lum/>
          </a:blip>
          <a:stretch>
            <a:fillRect/>
          </a:stretch>
        </p:blipFill>
        <p:spPr>
          <a:xfrm>
            <a:off x="1714480" y="3786190"/>
            <a:ext cx="4257676" cy="2693986"/>
          </a:xfrm>
          <a:prstGeom prst="roundRect">
            <a:avLst>
              <a:gd name="adj" fmla="val 6500"/>
            </a:avLst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6357950" y="6000768"/>
            <a:ext cx="25907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i="1" dirty="0" smtClean="0"/>
              <a:t>28 февраля 2017г.</a:t>
            </a:r>
            <a:endParaRPr lang="ru-RU" sz="2400" i="1" dirty="0"/>
          </a:p>
        </p:txBody>
      </p:sp>
    </p:spTree>
  </p:cSld>
  <p:clrMapOvr>
    <a:masterClrMapping/>
  </p:clrMapOvr>
  <p:transition advTm="4000">
    <p:circl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Математическая эстафета, </a:t>
            </a:r>
            <a:br>
              <a:rPr lang="ru-RU" sz="3200" dirty="0" smtClean="0"/>
            </a:br>
            <a:r>
              <a:rPr lang="ru-RU" sz="3200" dirty="0" smtClean="0"/>
              <a:t>6-е классы</a:t>
            </a:r>
            <a:endParaRPr lang="ru-RU" sz="3200" dirty="0"/>
          </a:p>
        </p:txBody>
      </p:sp>
      <p:pic>
        <p:nvPicPr>
          <p:cNvPr id="3" name="Рисунок 2" descr="SnapShot(19)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1071538" y="1571612"/>
            <a:ext cx="7115196" cy="4221180"/>
          </a:xfrm>
          <a:prstGeom prst="roundRect">
            <a:avLst>
              <a:gd name="adj" fmla="val 6500"/>
            </a:avLst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6429388" y="6000768"/>
            <a:ext cx="25717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i="1" dirty="0" smtClean="0"/>
              <a:t>28 февраля 2017г.</a:t>
            </a:r>
            <a:endParaRPr lang="ru-RU" sz="2400" i="1" dirty="0"/>
          </a:p>
        </p:txBody>
      </p:sp>
    </p:spTree>
  </p:cSld>
  <p:clrMapOvr>
    <a:masterClrMapping/>
  </p:clrMapOvr>
  <p:transition advTm="4000">
    <p:circl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Математическая эстафета. </a:t>
            </a:r>
            <a:endParaRPr lang="ru-RU" sz="3200" dirty="0"/>
          </a:p>
        </p:txBody>
      </p:sp>
      <p:pic>
        <p:nvPicPr>
          <p:cNvPr id="3" name="Рисунок 2" descr="SnapShot(18)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500034" y="1071546"/>
            <a:ext cx="2757478" cy="2720982"/>
          </a:xfrm>
          <a:prstGeom prst="roundRect">
            <a:avLst>
              <a:gd name="adj" fmla="val 6500"/>
            </a:avLst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571472" y="4000504"/>
            <a:ext cx="24103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 smtClean="0"/>
              <a:t>Каб</a:t>
            </a:r>
            <a:r>
              <a:rPr lang="ru-RU" dirty="0" smtClean="0"/>
              <a:t>. №35 «Сложение»</a:t>
            </a:r>
            <a:endParaRPr lang="ru-RU" dirty="0"/>
          </a:p>
        </p:txBody>
      </p:sp>
      <p:pic>
        <p:nvPicPr>
          <p:cNvPr id="5" name="Рисунок 4" descr="SnapShot(20).jpg"/>
          <p:cNvPicPr>
            <a:picLocks noGrp="1" noChangeAspect="1"/>
          </p:cNvPicPr>
          <p:nvPr isPhoto="1"/>
        </p:nvPicPr>
        <p:blipFill>
          <a:blip r:embed="rId3">
            <a:lum/>
          </a:blip>
          <a:stretch>
            <a:fillRect/>
          </a:stretch>
        </p:blipFill>
        <p:spPr>
          <a:xfrm>
            <a:off x="5715008" y="1071546"/>
            <a:ext cx="2757478" cy="2786082"/>
          </a:xfrm>
          <a:prstGeom prst="roundRect">
            <a:avLst>
              <a:gd name="adj" fmla="val 6500"/>
            </a:avLst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6000760" y="4000504"/>
            <a:ext cx="24920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 smtClean="0"/>
              <a:t>Каб</a:t>
            </a:r>
            <a:r>
              <a:rPr lang="ru-RU" dirty="0" smtClean="0"/>
              <a:t>. №37 «Вычитание»</a:t>
            </a:r>
            <a:endParaRPr lang="ru-RU" dirty="0"/>
          </a:p>
        </p:txBody>
      </p:sp>
      <p:pic>
        <p:nvPicPr>
          <p:cNvPr id="8" name="Рисунок 7" descr="SnapShot(22).jpg"/>
          <p:cNvPicPr>
            <a:picLocks noGrp="1" noChangeAspect="1"/>
          </p:cNvPicPr>
          <p:nvPr isPhoto="1"/>
        </p:nvPicPr>
        <p:blipFill>
          <a:blip r:embed="rId4">
            <a:lum/>
          </a:blip>
          <a:stretch>
            <a:fillRect/>
          </a:stretch>
        </p:blipFill>
        <p:spPr>
          <a:xfrm>
            <a:off x="3286116" y="1142984"/>
            <a:ext cx="2400288" cy="2506668"/>
          </a:xfrm>
          <a:prstGeom prst="roundRect">
            <a:avLst>
              <a:gd name="adj" fmla="val 6500"/>
            </a:avLst>
          </a:prstGeom>
          <a:noFill/>
          <a:ln>
            <a:noFill/>
          </a:ln>
        </p:spPr>
      </p:pic>
      <p:sp>
        <p:nvSpPr>
          <p:cNvPr id="9" name="TextBox 8"/>
          <p:cNvSpPr txBox="1"/>
          <p:nvPr/>
        </p:nvSpPr>
        <p:spPr>
          <a:xfrm>
            <a:off x="3214678" y="4000504"/>
            <a:ext cx="26166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 smtClean="0"/>
              <a:t>Каб</a:t>
            </a:r>
            <a:r>
              <a:rPr lang="ru-RU" dirty="0" smtClean="0"/>
              <a:t>. 36 «Произведение»</a:t>
            </a:r>
            <a:endParaRPr lang="ru-RU" dirty="0"/>
          </a:p>
        </p:txBody>
      </p:sp>
      <p:pic>
        <p:nvPicPr>
          <p:cNvPr id="10" name="Рисунок 9" descr="SnapShot(23).jpg"/>
          <p:cNvPicPr>
            <a:picLocks noGrp="1" noChangeAspect="1"/>
          </p:cNvPicPr>
          <p:nvPr isPhoto="1"/>
        </p:nvPicPr>
        <p:blipFill>
          <a:blip r:embed="rId5">
            <a:lum/>
          </a:blip>
          <a:stretch>
            <a:fillRect/>
          </a:stretch>
        </p:blipFill>
        <p:spPr>
          <a:xfrm>
            <a:off x="2928926" y="4500570"/>
            <a:ext cx="3143272" cy="1928850"/>
          </a:xfrm>
          <a:prstGeom prst="roundRect">
            <a:avLst>
              <a:gd name="adj" fmla="val 6500"/>
            </a:avLst>
          </a:prstGeom>
          <a:noFill/>
          <a:ln>
            <a:noFill/>
          </a:ln>
        </p:spPr>
      </p:pic>
      <p:sp>
        <p:nvSpPr>
          <p:cNvPr id="11" name="TextBox 10"/>
          <p:cNvSpPr txBox="1"/>
          <p:nvPr/>
        </p:nvSpPr>
        <p:spPr>
          <a:xfrm>
            <a:off x="5714976" y="5072074"/>
            <a:ext cx="34290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Monotype Corsiva" pitchFamily="66" charset="0"/>
              </a:rPr>
              <a:t>Ура! Победа!</a:t>
            </a:r>
            <a:endParaRPr lang="ru-RU" sz="36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advTm="4000">
    <p:circl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КВН «Квадратные уравнения. Теорема Виета» среди учащихся 8-9 классов.</a:t>
            </a:r>
            <a:endParaRPr lang="ru-RU" sz="3200" dirty="0"/>
          </a:p>
        </p:txBody>
      </p:sp>
      <p:pic>
        <p:nvPicPr>
          <p:cNvPr id="4" name="Рисунок 3" descr="SnapShot(13)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857224" y="1428736"/>
            <a:ext cx="3257544" cy="2435230"/>
          </a:xfrm>
          <a:prstGeom prst="roundRect">
            <a:avLst>
              <a:gd name="adj" fmla="val 6500"/>
            </a:avLst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857224" y="3929066"/>
            <a:ext cx="1643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Разминка</a:t>
            </a:r>
            <a:endParaRPr lang="ru-RU" dirty="0"/>
          </a:p>
        </p:txBody>
      </p:sp>
      <p:pic>
        <p:nvPicPr>
          <p:cNvPr id="6" name="Рисунок 5" descr="SnapShot(14).jpg"/>
          <p:cNvPicPr>
            <a:picLocks noGrp="1" noChangeAspect="1"/>
          </p:cNvPicPr>
          <p:nvPr isPhoto="1"/>
        </p:nvPicPr>
        <p:blipFill>
          <a:blip r:embed="rId3">
            <a:lum/>
          </a:blip>
          <a:stretch>
            <a:fillRect/>
          </a:stretch>
        </p:blipFill>
        <p:spPr>
          <a:xfrm>
            <a:off x="4500562" y="1428736"/>
            <a:ext cx="3786214" cy="2500330"/>
          </a:xfrm>
          <a:prstGeom prst="roundRect">
            <a:avLst>
              <a:gd name="adj" fmla="val 6500"/>
            </a:avLst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5929322" y="4071942"/>
            <a:ext cx="2643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«Мозговой штурм»</a:t>
            </a:r>
            <a:endParaRPr lang="ru-RU" dirty="0"/>
          </a:p>
        </p:txBody>
      </p:sp>
      <p:pic>
        <p:nvPicPr>
          <p:cNvPr id="8" name="Рисунок 7" descr="SnapShot(17).jpg"/>
          <p:cNvPicPr>
            <a:picLocks noGrp="1" noChangeAspect="1"/>
          </p:cNvPicPr>
          <p:nvPr isPhoto="1"/>
        </p:nvPicPr>
        <p:blipFill>
          <a:blip r:embed="rId4">
            <a:lum/>
          </a:blip>
          <a:stretch>
            <a:fillRect/>
          </a:stretch>
        </p:blipFill>
        <p:spPr>
          <a:xfrm>
            <a:off x="3000364" y="4071942"/>
            <a:ext cx="2500330" cy="2000264"/>
          </a:xfrm>
          <a:prstGeom prst="roundRect">
            <a:avLst>
              <a:gd name="adj" fmla="val 6500"/>
            </a:avLst>
          </a:prstGeom>
          <a:noFill/>
          <a:ln>
            <a:noFill/>
          </a:ln>
        </p:spPr>
      </p:pic>
      <p:sp>
        <p:nvSpPr>
          <p:cNvPr id="9" name="TextBox 8"/>
          <p:cNvSpPr txBox="1"/>
          <p:nvPr/>
        </p:nvSpPr>
        <p:spPr>
          <a:xfrm>
            <a:off x="3286116" y="6143644"/>
            <a:ext cx="2071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Слово жюри!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6643702" y="5857892"/>
            <a:ext cx="22317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i="1" dirty="0" smtClean="0"/>
              <a:t>1 марта 2017г.</a:t>
            </a:r>
            <a:endParaRPr lang="ru-RU" sz="2400" i="1" dirty="0"/>
          </a:p>
        </p:txBody>
      </p:sp>
    </p:spTree>
  </p:cSld>
  <p:clrMapOvr>
    <a:masterClrMapping/>
  </p:clrMapOvr>
  <p:transition advTm="4000">
    <p:circl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1222"/>
          </a:xfrm>
        </p:spPr>
        <p:txBody>
          <a:bodyPr>
            <a:normAutofit fontScale="90000"/>
          </a:bodyPr>
          <a:lstStyle/>
          <a:p>
            <a:r>
              <a:rPr lang="ru-RU" sz="3200" dirty="0" smtClean="0"/>
              <a:t>Урок –сказка «Решение уравнений», 6 «б» класс</a:t>
            </a:r>
            <a:endParaRPr lang="ru-RU" sz="3200" dirty="0"/>
          </a:p>
        </p:txBody>
      </p:sp>
      <p:pic>
        <p:nvPicPr>
          <p:cNvPr id="4" name="Рисунок 3" descr="SnapShot(9)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714348" y="1500174"/>
            <a:ext cx="3043230" cy="2357454"/>
          </a:xfrm>
          <a:prstGeom prst="roundRect">
            <a:avLst>
              <a:gd name="adj" fmla="val 6500"/>
            </a:avLst>
          </a:prstGeom>
          <a:noFill/>
          <a:ln>
            <a:noFill/>
          </a:ln>
        </p:spPr>
      </p:pic>
      <p:sp>
        <p:nvSpPr>
          <p:cNvPr id="6" name="Прямоугольник 5"/>
          <p:cNvSpPr/>
          <p:nvPr/>
        </p:nvSpPr>
        <p:spPr>
          <a:xfrm>
            <a:off x="785786" y="4143380"/>
            <a:ext cx="307183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Иваны - царевичи со своими воинами решают уравнения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7" name="Рисунок 6" descr="SnapShot(12).jpg"/>
          <p:cNvPicPr>
            <a:picLocks noGrp="1" noChangeAspect="1"/>
          </p:cNvPicPr>
          <p:nvPr isPhoto="1"/>
        </p:nvPicPr>
        <p:blipFill>
          <a:blip r:embed="rId3">
            <a:lum/>
          </a:blip>
          <a:stretch>
            <a:fillRect/>
          </a:stretch>
        </p:blipFill>
        <p:spPr>
          <a:xfrm>
            <a:off x="4429124" y="1357298"/>
            <a:ext cx="4071966" cy="3071834"/>
          </a:xfrm>
          <a:prstGeom prst="roundRect">
            <a:avLst>
              <a:gd name="adj" fmla="val 6500"/>
            </a:avLst>
          </a:prstGeom>
          <a:noFill/>
          <a:ln>
            <a:noFill/>
          </a:ln>
        </p:spPr>
      </p:pic>
      <p:sp>
        <p:nvSpPr>
          <p:cNvPr id="8" name="Прямоугольник 7"/>
          <p:cNvSpPr/>
          <p:nvPr/>
        </p:nvSpPr>
        <p:spPr>
          <a:xfrm>
            <a:off x="4143372" y="4714884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И встали воины перед воротами Кощеева дворца, на которых было написано уравнение.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357950" y="5786454"/>
            <a:ext cx="22145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smtClean="0"/>
              <a:t>2 марта 2017г. </a:t>
            </a:r>
            <a:endParaRPr lang="ru-RU" sz="2400" i="1" dirty="0"/>
          </a:p>
        </p:txBody>
      </p:sp>
    </p:spTree>
  </p:cSld>
  <p:clrMapOvr>
    <a:masterClrMapping/>
  </p:clrMapOvr>
  <p:transition advTm="4000">
    <p:circl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>
            <a:normAutofit fontScale="90000"/>
          </a:bodyPr>
          <a:lstStyle/>
          <a:p>
            <a:r>
              <a:rPr lang="ru-RU" sz="3200" dirty="0" smtClean="0"/>
              <a:t>Игра «Математик - бизнесмен»,10 – 11 классы. </a:t>
            </a:r>
            <a:endParaRPr lang="ru-RU" sz="3200" dirty="0"/>
          </a:p>
        </p:txBody>
      </p:sp>
      <p:pic>
        <p:nvPicPr>
          <p:cNvPr id="3" name="Рисунок 2" descr="SnapShot(24)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571472" y="2000240"/>
            <a:ext cx="2971792" cy="2649544"/>
          </a:xfrm>
          <a:prstGeom prst="roundRect">
            <a:avLst>
              <a:gd name="adj" fmla="val 6500"/>
            </a:avLst>
          </a:prstGeom>
          <a:noFill/>
          <a:ln>
            <a:noFill/>
          </a:ln>
        </p:spPr>
      </p:pic>
      <p:pic>
        <p:nvPicPr>
          <p:cNvPr id="4" name="Рисунок 3" descr="SnapShot(25).jpg"/>
          <p:cNvPicPr>
            <a:picLocks noGrp="1" noChangeAspect="1"/>
          </p:cNvPicPr>
          <p:nvPr isPhoto="1"/>
        </p:nvPicPr>
        <p:blipFill>
          <a:blip r:embed="rId3">
            <a:lum/>
          </a:blip>
          <a:stretch>
            <a:fillRect/>
          </a:stretch>
        </p:blipFill>
        <p:spPr>
          <a:xfrm>
            <a:off x="3857620" y="1285860"/>
            <a:ext cx="4857784" cy="4071966"/>
          </a:xfrm>
          <a:prstGeom prst="roundRect">
            <a:avLst>
              <a:gd name="adj" fmla="val 6500"/>
            </a:avLst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428596" y="4786322"/>
            <a:ext cx="31644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Совещание акционеров банка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4857752" y="5500702"/>
            <a:ext cx="32099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Игровое поле участников игры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1214414" y="1357298"/>
            <a:ext cx="15912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3 марта 2017г.</a:t>
            </a:r>
            <a:endParaRPr lang="ru-RU" dirty="0"/>
          </a:p>
        </p:txBody>
      </p:sp>
    </p:spTree>
  </p:cSld>
  <p:clrMapOvr>
    <a:masterClrMapping/>
  </p:clrMapOvr>
  <p:transition advTm="4000">
    <p:circl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Интеллектуальная игра «Остров сокровищ»</a:t>
            </a:r>
            <a:endParaRPr lang="ru-RU" sz="3200" dirty="0"/>
          </a:p>
        </p:txBody>
      </p:sp>
      <p:pic>
        <p:nvPicPr>
          <p:cNvPr id="3" name="Рисунок 2" descr="SnapShot(26)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571472" y="1428736"/>
            <a:ext cx="4286280" cy="2857520"/>
          </a:xfrm>
          <a:prstGeom prst="roundRect">
            <a:avLst>
              <a:gd name="adj" fmla="val 6500"/>
            </a:avLst>
          </a:prstGeom>
          <a:noFill/>
          <a:ln>
            <a:noFill/>
          </a:ln>
        </p:spPr>
      </p:pic>
      <p:pic>
        <p:nvPicPr>
          <p:cNvPr id="5" name="Рисунок 4" descr="SnapShot(27).jpg"/>
          <p:cNvPicPr>
            <a:picLocks noGrp="1" noChangeAspect="1"/>
          </p:cNvPicPr>
          <p:nvPr isPhoto="1"/>
        </p:nvPicPr>
        <p:blipFill>
          <a:blip r:embed="rId3">
            <a:lum/>
          </a:blip>
          <a:stretch>
            <a:fillRect/>
          </a:stretch>
        </p:blipFill>
        <p:spPr>
          <a:xfrm>
            <a:off x="5143504" y="3143248"/>
            <a:ext cx="3757610" cy="3286148"/>
          </a:xfrm>
          <a:prstGeom prst="roundRect">
            <a:avLst>
              <a:gd name="adj" fmla="val 6500"/>
            </a:avLst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785786" y="5929330"/>
            <a:ext cx="23006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i="1" dirty="0" smtClean="0"/>
              <a:t>3 марта 2017г. </a:t>
            </a:r>
            <a:endParaRPr lang="ru-RU" sz="2400" i="1" dirty="0"/>
          </a:p>
        </p:txBody>
      </p:sp>
    </p:spTree>
  </p:cSld>
  <p:clrMapOvr>
    <a:masterClrMapping/>
  </p:clrMapOvr>
  <p:transition advTm="4000">
    <p:circl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Урок «Пресс- конференция», 9 класс.</a:t>
            </a:r>
            <a:endParaRPr lang="ru-RU" sz="3200" dirty="0"/>
          </a:p>
        </p:txBody>
      </p:sp>
      <p:pic>
        <p:nvPicPr>
          <p:cNvPr id="3" name="Рисунок 2" descr="Фото1169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714349" y="1285860"/>
            <a:ext cx="2928958" cy="2782894"/>
          </a:xfrm>
          <a:prstGeom prst="roundRect">
            <a:avLst>
              <a:gd name="adj" fmla="val 6500"/>
            </a:avLst>
          </a:prstGeom>
          <a:noFill/>
          <a:ln>
            <a:noFill/>
          </a:ln>
        </p:spPr>
      </p:pic>
      <p:pic>
        <p:nvPicPr>
          <p:cNvPr id="4" name="Рисунок 3" descr="Фото1158.jpg"/>
          <p:cNvPicPr>
            <a:picLocks noGrp="1" noChangeAspect="1"/>
          </p:cNvPicPr>
          <p:nvPr isPhoto="1"/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4143372" y="2428868"/>
            <a:ext cx="4357040" cy="3043238"/>
          </a:xfrm>
          <a:prstGeom prst="roundRect">
            <a:avLst>
              <a:gd name="adj" fmla="val 6500"/>
            </a:avLst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4214810" y="164305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i="1" dirty="0" smtClean="0"/>
              <a:t>Сотрудники </a:t>
            </a:r>
          </a:p>
          <a:p>
            <a:pPr algn="ctr"/>
            <a:r>
              <a:rPr lang="ru-RU" b="1" i="1" dirty="0" smtClean="0"/>
              <a:t>научно - исследовательского института</a:t>
            </a:r>
            <a:endParaRPr lang="ru-RU" b="1" i="1" dirty="0"/>
          </a:p>
        </p:txBody>
      </p:sp>
      <p:sp>
        <p:nvSpPr>
          <p:cNvPr id="6" name="TextBox 5"/>
          <p:cNvSpPr txBox="1"/>
          <p:nvPr/>
        </p:nvSpPr>
        <p:spPr>
          <a:xfrm>
            <a:off x="5500694" y="5857892"/>
            <a:ext cx="33575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i="1" dirty="0" smtClean="0"/>
              <a:t>3 марта 2017г.</a:t>
            </a:r>
            <a:endParaRPr lang="ru-RU" sz="2400" i="1" dirty="0"/>
          </a:p>
        </p:txBody>
      </p:sp>
    </p:spTree>
  </p:cSld>
  <p:clrMapOvr>
    <a:masterClrMapping/>
  </p:clrMapOvr>
  <p:transition advTm="4000">
    <p:circl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725470"/>
          </a:xfrm>
        </p:spPr>
        <p:txBody>
          <a:bodyPr>
            <a:normAutofit/>
          </a:bodyPr>
          <a:lstStyle/>
          <a:p>
            <a:r>
              <a:rPr lang="ru-RU" sz="3200" dirty="0" smtClean="0"/>
              <a:t>Урок «Пресс- конференция» в 9 классе.</a:t>
            </a:r>
            <a:endParaRPr lang="ru-RU" sz="3200" dirty="0"/>
          </a:p>
        </p:txBody>
      </p:sp>
      <p:pic>
        <p:nvPicPr>
          <p:cNvPr id="3" name="Рисунок 2" descr="Фото1114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500034" y="1000108"/>
            <a:ext cx="2143140" cy="2357454"/>
          </a:xfrm>
          <a:prstGeom prst="roundRect">
            <a:avLst>
              <a:gd name="adj" fmla="val 6500"/>
            </a:avLst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142844" y="3429000"/>
            <a:ext cx="306243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i="1" dirty="0" smtClean="0"/>
              <a:t>Корреспондент журнала «Квант»</a:t>
            </a:r>
          </a:p>
          <a:p>
            <a:pPr algn="ctr"/>
            <a:r>
              <a:rPr lang="ru-RU" sz="1400" b="1" i="1" dirty="0" err="1" smtClean="0"/>
              <a:t>Эргиро</a:t>
            </a:r>
            <a:r>
              <a:rPr lang="ru-RU" sz="1400" b="1" i="1" dirty="0" smtClean="0"/>
              <a:t> Вероника</a:t>
            </a:r>
            <a:endParaRPr lang="ru-RU" sz="1400" b="1" i="1" dirty="0"/>
          </a:p>
        </p:txBody>
      </p:sp>
      <p:pic>
        <p:nvPicPr>
          <p:cNvPr id="5" name="Рисунок 4" descr="Фото1122.jpg"/>
          <p:cNvPicPr>
            <a:picLocks noGrp="1" noChangeAspect="1"/>
          </p:cNvPicPr>
          <p:nvPr isPhoto="1"/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3714744" y="1000108"/>
            <a:ext cx="1785951" cy="2139952"/>
          </a:xfrm>
          <a:prstGeom prst="roundRect">
            <a:avLst>
              <a:gd name="adj" fmla="val 6500"/>
            </a:avLst>
          </a:prstGeom>
          <a:noFill/>
          <a:ln>
            <a:noFill/>
          </a:ln>
        </p:spPr>
      </p:pic>
      <p:sp>
        <p:nvSpPr>
          <p:cNvPr id="6" name="Прямоугольник 5"/>
          <p:cNvSpPr/>
          <p:nvPr/>
        </p:nvSpPr>
        <p:spPr>
          <a:xfrm>
            <a:off x="2857488" y="3143248"/>
            <a:ext cx="35004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/>
              <a:t>Корреспондент журнала  «Человек и закон»  </a:t>
            </a:r>
            <a:r>
              <a:rPr lang="ru-RU" sz="1400" b="1" dirty="0" err="1" smtClean="0"/>
              <a:t>Чейвун</a:t>
            </a:r>
            <a:r>
              <a:rPr lang="ru-RU" sz="1400" b="1" dirty="0" smtClean="0"/>
              <a:t> Марина</a:t>
            </a:r>
            <a:endParaRPr lang="ru-RU" sz="1400" b="1" dirty="0"/>
          </a:p>
        </p:txBody>
      </p:sp>
      <p:pic>
        <p:nvPicPr>
          <p:cNvPr id="7" name="Рисунок 6" descr="Фото1130.jpg"/>
          <p:cNvPicPr>
            <a:picLocks noGrp="1" noChangeAspect="1"/>
          </p:cNvPicPr>
          <p:nvPr isPhoto="1"/>
        </p:nvPicPr>
        <p:blipFill>
          <a:blip r:embed="rId4" cstate="print">
            <a:lum/>
          </a:blip>
          <a:stretch>
            <a:fillRect/>
          </a:stretch>
        </p:blipFill>
        <p:spPr>
          <a:xfrm>
            <a:off x="6500826" y="1000108"/>
            <a:ext cx="2000265" cy="2425704"/>
          </a:xfrm>
          <a:prstGeom prst="roundRect">
            <a:avLst>
              <a:gd name="adj" fmla="val 6500"/>
            </a:avLst>
          </a:prstGeom>
          <a:noFill/>
          <a:ln>
            <a:noFill/>
          </a:ln>
        </p:spPr>
      </p:pic>
      <p:sp>
        <p:nvSpPr>
          <p:cNvPr id="8" name="Прямоугольник 7"/>
          <p:cNvSpPr/>
          <p:nvPr/>
        </p:nvSpPr>
        <p:spPr>
          <a:xfrm>
            <a:off x="5572132" y="3500438"/>
            <a:ext cx="38576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/>
              <a:t>Корреспондент журнала «Колобок» </a:t>
            </a:r>
          </a:p>
          <a:p>
            <a:pPr algn="ctr"/>
            <a:r>
              <a:rPr lang="ru-RU" sz="1400" b="1" dirty="0" err="1" smtClean="0"/>
              <a:t>Прасова</a:t>
            </a:r>
            <a:r>
              <a:rPr lang="ru-RU" sz="1400" b="1" dirty="0" smtClean="0"/>
              <a:t> Светлана</a:t>
            </a:r>
            <a:endParaRPr lang="ru-RU" sz="1400" b="1" dirty="0"/>
          </a:p>
        </p:txBody>
      </p:sp>
      <p:pic>
        <p:nvPicPr>
          <p:cNvPr id="9" name="Рисунок 8" descr="Фото1137.jpg"/>
          <p:cNvPicPr>
            <a:picLocks noGrp="1" noChangeAspect="1"/>
          </p:cNvPicPr>
          <p:nvPr isPhoto="1"/>
        </p:nvPicPr>
        <p:blipFill>
          <a:blip r:embed="rId5" cstate="print">
            <a:lum/>
          </a:blip>
          <a:stretch>
            <a:fillRect/>
          </a:stretch>
        </p:blipFill>
        <p:spPr>
          <a:xfrm>
            <a:off x="714348" y="4071942"/>
            <a:ext cx="1785950" cy="2068514"/>
          </a:xfrm>
          <a:prstGeom prst="roundRect">
            <a:avLst>
              <a:gd name="adj" fmla="val 6500"/>
            </a:avLst>
          </a:prstGeom>
          <a:noFill/>
          <a:ln>
            <a:noFill/>
          </a:ln>
        </p:spPr>
      </p:pic>
      <p:pic>
        <p:nvPicPr>
          <p:cNvPr id="10" name="Рисунок 9" descr="Фото1144.jpg"/>
          <p:cNvPicPr>
            <a:picLocks noGrp="1" noChangeAspect="1"/>
          </p:cNvPicPr>
          <p:nvPr isPhoto="1"/>
        </p:nvPicPr>
        <p:blipFill>
          <a:blip r:embed="rId6" cstate="print">
            <a:lum/>
          </a:blip>
          <a:stretch>
            <a:fillRect/>
          </a:stretch>
        </p:blipFill>
        <p:spPr>
          <a:xfrm>
            <a:off x="3786182" y="3714752"/>
            <a:ext cx="1711324" cy="2214578"/>
          </a:xfrm>
          <a:prstGeom prst="roundRect">
            <a:avLst>
              <a:gd name="adj" fmla="val 6500"/>
            </a:avLst>
          </a:prstGeom>
          <a:noFill/>
          <a:ln>
            <a:noFill/>
          </a:ln>
        </p:spPr>
      </p:pic>
      <p:sp>
        <p:nvSpPr>
          <p:cNvPr id="11" name="Прямоугольник 10"/>
          <p:cNvSpPr/>
          <p:nvPr/>
        </p:nvSpPr>
        <p:spPr>
          <a:xfrm>
            <a:off x="0" y="6143644"/>
            <a:ext cx="35718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i="1" dirty="0" smtClean="0"/>
              <a:t>Корреспондент журнала «Наука и жизнь»</a:t>
            </a:r>
          </a:p>
          <a:p>
            <a:pPr algn="ctr"/>
            <a:r>
              <a:rPr lang="ru-RU" sz="1400" b="1" i="1" dirty="0" err="1" smtClean="0"/>
              <a:t>Чейвун</a:t>
            </a:r>
            <a:r>
              <a:rPr lang="ru-RU" sz="1400" b="1" i="1" dirty="0" smtClean="0"/>
              <a:t> Валерия</a:t>
            </a:r>
            <a:endParaRPr lang="ru-RU" sz="1400" b="1" i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571868" y="5929330"/>
            <a:ext cx="214314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/>
              <a:t>Корреспондент журнала </a:t>
            </a:r>
          </a:p>
          <a:p>
            <a:pPr algn="ctr"/>
            <a:r>
              <a:rPr lang="ru-RU" sz="1400" b="1" dirty="0" smtClean="0"/>
              <a:t>«Вокруг света» </a:t>
            </a:r>
          </a:p>
          <a:p>
            <a:pPr algn="ctr"/>
            <a:r>
              <a:rPr lang="ru-RU" sz="1400" b="1" dirty="0" err="1" smtClean="0"/>
              <a:t>Илькей</a:t>
            </a:r>
            <a:r>
              <a:rPr lang="ru-RU" sz="1400" b="1" dirty="0" smtClean="0"/>
              <a:t> Надежда</a:t>
            </a:r>
            <a:endParaRPr lang="ru-RU" sz="1400" b="1" dirty="0"/>
          </a:p>
        </p:txBody>
      </p:sp>
      <p:pic>
        <p:nvPicPr>
          <p:cNvPr id="13" name="Рисунок 12" descr="Фото1152.jpg"/>
          <p:cNvPicPr>
            <a:picLocks noGrp="1" noChangeAspect="1"/>
          </p:cNvPicPr>
          <p:nvPr isPhoto="1"/>
        </p:nvPicPr>
        <p:blipFill>
          <a:blip r:embed="rId7" cstate="print">
            <a:lum/>
          </a:blip>
          <a:stretch>
            <a:fillRect/>
          </a:stretch>
        </p:blipFill>
        <p:spPr>
          <a:xfrm>
            <a:off x="6572264" y="4071942"/>
            <a:ext cx="2071702" cy="1785950"/>
          </a:xfrm>
          <a:prstGeom prst="roundRect">
            <a:avLst>
              <a:gd name="adj" fmla="val 6500"/>
            </a:avLst>
          </a:prstGeom>
          <a:noFill/>
          <a:ln>
            <a:noFill/>
          </a:ln>
        </p:spPr>
      </p:pic>
      <p:sp>
        <p:nvSpPr>
          <p:cNvPr id="14" name="Прямоугольник 13"/>
          <p:cNvSpPr/>
          <p:nvPr/>
        </p:nvSpPr>
        <p:spPr>
          <a:xfrm>
            <a:off x="6357950" y="5929330"/>
            <a:ext cx="264320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/>
              <a:t>Корреспондент журнала «Веселые картинки»</a:t>
            </a:r>
          </a:p>
          <a:p>
            <a:pPr algn="ctr"/>
            <a:r>
              <a:rPr lang="ru-RU" sz="1400" b="1" dirty="0" smtClean="0"/>
              <a:t> </a:t>
            </a:r>
            <a:r>
              <a:rPr lang="ru-RU" sz="1400" b="1" dirty="0" err="1" smtClean="0"/>
              <a:t>Клименко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Снежана</a:t>
            </a:r>
            <a:endParaRPr lang="ru-RU" sz="1400" b="1" dirty="0"/>
          </a:p>
        </p:txBody>
      </p:sp>
    </p:spTree>
  </p:cSld>
  <p:clrMapOvr>
    <a:masterClrMapping/>
  </p:clrMapOvr>
  <p:transition advTm="4000">
    <p:circl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Закрытие математической декады. Подведение итогов. Награждение.</a:t>
            </a:r>
            <a:endParaRPr lang="ru-RU" sz="3200" dirty="0"/>
          </a:p>
        </p:txBody>
      </p:sp>
      <p:pic>
        <p:nvPicPr>
          <p:cNvPr id="3" name="Рисунок 2" descr="SnapShot(4)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1428728" y="1428736"/>
            <a:ext cx="6000792" cy="3929090"/>
          </a:xfrm>
          <a:prstGeom prst="roundRect">
            <a:avLst>
              <a:gd name="adj" fmla="val 6500"/>
            </a:avLst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6143636" y="5643578"/>
            <a:ext cx="26432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i="1" dirty="0" smtClean="0"/>
              <a:t>6 марта 2017г.</a:t>
            </a:r>
            <a:endParaRPr lang="ru-RU" sz="2400" i="1" dirty="0"/>
          </a:p>
        </p:txBody>
      </p:sp>
    </p:spTree>
  </p:cSld>
  <p:clrMapOvr>
    <a:masterClrMapping/>
  </p:clrMapOvr>
  <p:transition advTm="4000">
    <p:circl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Линейка. Открытие математической декады.</a:t>
            </a:r>
            <a:endParaRPr lang="ru-RU" sz="3200" dirty="0"/>
          </a:p>
        </p:txBody>
      </p:sp>
      <p:pic>
        <p:nvPicPr>
          <p:cNvPr id="3" name="Рисунок 2" descr="SnapShot(30)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571472" y="1285860"/>
            <a:ext cx="7929618" cy="4149742"/>
          </a:xfrm>
          <a:prstGeom prst="roundRect">
            <a:avLst>
              <a:gd name="adj" fmla="val 6500"/>
            </a:avLst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5572132" y="5786454"/>
            <a:ext cx="29289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16 февраля 2017 г.</a:t>
            </a:r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Tm="4000">
    <p:circl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Олимпиада по математике </a:t>
            </a:r>
            <a:br>
              <a:rPr lang="ru-RU" sz="3200" dirty="0" smtClean="0"/>
            </a:br>
            <a:r>
              <a:rPr lang="ru-RU" sz="3200" dirty="0" smtClean="0"/>
              <a:t>«Наследие Евклида».</a:t>
            </a:r>
            <a:endParaRPr lang="ru-RU" sz="3200" dirty="0"/>
          </a:p>
        </p:txBody>
      </p:sp>
      <p:pic>
        <p:nvPicPr>
          <p:cNvPr id="1026" name="Picture 2" descr="C:\Documents and Settings\Учительский\Рабочий стол\матем\ииии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1428736"/>
            <a:ext cx="6858001" cy="3857625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572132" y="5715016"/>
            <a:ext cx="30003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i="1" dirty="0" smtClean="0"/>
              <a:t>17 февраля 2017г.</a:t>
            </a:r>
            <a:endParaRPr lang="ru-RU" sz="2400" i="1" dirty="0"/>
          </a:p>
        </p:txBody>
      </p:sp>
    </p:spTree>
  </p:cSld>
  <p:clrMapOvr>
    <a:masterClrMapping/>
  </p:clrMapOvr>
  <p:transition advTm="4000">
    <p:circl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Решение и оформление работ </a:t>
            </a:r>
            <a:br>
              <a:rPr lang="ru-RU" sz="3200" dirty="0" smtClean="0"/>
            </a:br>
            <a:r>
              <a:rPr lang="ru-RU" sz="3200" dirty="0" smtClean="0"/>
              <a:t>по олимпиаде «Наследие Евклида»</a:t>
            </a:r>
            <a:endParaRPr lang="ru-RU" sz="3200" dirty="0"/>
          </a:p>
        </p:txBody>
      </p:sp>
      <p:pic>
        <p:nvPicPr>
          <p:cNvPr id="2050" name="Picture 2" descr="C:\Documents and Settings\Учительский\Рабочий стол\матем\пипи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2000240"/>
            <a:ext cx="6858000" cy="3857625"/>
          </a:xfrm>
          <a:prstGeom prst="rect">
            <a:avLst/>
          </a:prstGeom>
          <a:noFill/>
        </p:spPr>
      </p:pic>
    </p:spTree>
  </p:cSld>
  <p:clrMapOvr>
    <a:masterClrMapping/>
  </p:clrMapOvr>
  <p:transition advTm="4000">
    <p:circl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Урок – презентация</a:t>
            </a:r>
            <a:br>
              <a:rPr lang="ru-RU" sz="3200" dirty="0" smtClean="0"/>
            </a:br>
            <a:r>
              <a:rPr lang="ru-RU" sz="3200" dirty="0" smtClean="0"/>
              <a:t>«Доли. Обыкновенные дроби», 5 класс</a:t>
            </a:r>
            <a:endParaRPr lang="ru-RU" sz="3200" dirty="0"/>
          </a:p>
        </p:txBody>
      </p:sp>
      <p:pic>
        <p:nvPicPr>
          <p:cNvPr id="3" name="Рисунок 2" descr="SnapShot(5)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857224" y="1428736"/>
            <a:ext cx="7543824" cy="4221180"/>
          </a:xfrm>
          <a:prstGeom prst="roundRect">
            <a:avLst>
              <a:gd name="adj" fmla="val 6500"/>
            </a:avLst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5572132" y="5857892"/>
            <a:ext cx="2857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i="1" dirty="0" smtClean="0"/>
              <a:t>20 февраля 2017г. </a:t>
            </a:r>
            <a:endParaRPr lang="ru-RU" sz="2400" i="1" dirty="0"/>
          </a:p>
        </p:txBody>
      </p:sp>
    </p:spTree>
  </p:cSld>
  <p:clrMapOvr>
    <a:masterClrMapping/>
  </p:clrMapOvr>
  <p:transition advTm="4000">
    <p:circl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Интеллектуальная игра «Бой эрудитов»</a:t>
            </a:r>
            <a:endParaRPr lang="ru-RU" sz="3200" dirty="0"/>
          </a:p>
        </p:txBody>
      </p:sp>
      <p:pic>
        <p:nvPicPr>
          <p:cNvPr id="3" name="Рисунок 2" descr="SnapShot(29)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714348" y="1357298"/>
            <a:ext cx="7901014" cy="4435494"/>
          </a:xfrm>
          <a:prstGeom prst="roundRect">
            <a:avLst>
              <a:gd name="adj" fmla="val 6500"/>
            </a:avLst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5857884" y="6072206"/>
            <a:ext cx="25907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i="1" dirty="0" smtClean="0"/>
              <a:t>21 февраля 2017г.</a:t>
            </a:r>
            <a:endParaRPr lang="ru-RU" sz="2400" i="1" dirty="0"/>
          </a:p>
        </p:txBody>
      </p:sp>
    </p:spTree>
  </p:cSld>
  <p:clrMapOvr>
    <a:masterClrMapping/>
  </p:clrMapOvr>
  <p:transition advTm="4000">
    <p:circl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Конкурс математических газет.</a:t>
            </a:r>
            <a:endParaRPr lang="ru-RU" sz="3200" dirty="0"/>
          </a:p>
        </p:txBody>
      </p:sp>
      <p:pic>
        <p:nvPicPr>
          <p:cNvPr id="3" name="Рисунок 2" descr="DSC00143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1214414" y="1285860"/>
            <a:ext cx="6929486" cy="4357718"/>
          </a:xfrm>
          <a:prstGeom prst="roundRect">
            <a:avLst>
              <a:gd name="adj" fmla="val 6500"/>
            </a:avLst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5715008" y="5857892"/>
            <a:ext cx="25907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i="1" dirty="0" smtClean="0"/>
              <a:t>22 февраля 2017г.</a:t>
            </a:r>
            <a:endParaRPr lang="ru-RU" sz="2400" i="1" dirty="0"/>
          </a:p>
        </p:txBody>
      </p:sp>
    </p:spTree>
  </p:cSld>
  <p:clrMapOvr>
    <a:masterClrMapping/>
  </p:clrMapOvr>
  <p:transition advTm="4000">
    <p:circl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1222"/>
          </a:xfrm>
        </p:spPr>
        <p:txBody>
          <a:bodyPr>
            <a:normAutofit fontScale="90000"/>
          </a:bodyPr>
          <a:lstStyle/>
          <a:p>
            <a:r>
              <a:rPr lang="ru-RU" sz="3200" dirty="0" smtClean="0"/>
              <a:t>Урок-тестирование </a:t>
            </a:r>
            <a:br>
              <a:rPr lang="ru-RU" sz="3200" dirty="0" smtClean="0"/>
            </a:br>
            <a:r>
              <a:rPr lang="ru-RU" sz="3200" dirty="0" smtClean="0"/>
              <a:t>в режиме </a:t>
            </a:r>
            <a:r>
              <a:rPr lang="ru-RU" sz="3200" dirty="0" smtClean="0"/>
              <a:t>Онлайн </a:t>
            </a:r>
            <a:r>
              <a:rPr lang="ru-RU" sz="3200" dirty="0" smtClean="0"/>
              <a:t>«Решение уравнений», </a:t>
            </a:r>
            <a:br>
              <a:rPr lang="ru-RU" sz="3200" dirty="0" smtClean="0"/>
            </a:br>
            <a:r>
              <a:rPr lang="ru-RU" sz="3200" dirty="0" smtClean="0"/>
              <a:t>6 «б» класс</a:t>
            </a:r>
            <a:endParaRPr lang="ru-RU" sz="3200" dirty="0"/>
          </a:p>
        </p:txBody>
      </p:sp>
      <p:pic>
        <p:nvPicPr>
          <p:cNvPr id="3" name="Рисунок 2" descr="SnapShot(28)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1142976" y="1708150"/>
            <a:ext cx="6858048" cy="3649676"/>
          </a:xfrm>
          <a:prstGeom prst="roundRect">
            <a:avLst>
              <a:gd name="adj" fmla="val 6500"/>
            </a:avLst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5929322" y="5715016"/>
            <a:ext cx="25907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i="1" dirty="0" smtClean="0"/>
              <a:t>22 февраля 2017г.</a:t>
            </a:r>
            <a:endParaRPr lang="ru-RU" sz="2400" i="1" dirty="0"/>
          </a:p>
        </p:txBody>
      </p:sp>
    </p:spTree>
  </p:cSld>
  <p:clrMapOvr>
    <a:masterClrMapping/>
  </p:clrMapOvr>
  <p:transition advTm="4000">
    <p:circl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Конференция </a:t>
            </a:r>
            <a:br>
              <a:rPr lang="ru-RU" sz="3200" dirty="0" smtClean="0"/>
            </a:br>
            <a:r>
              <a:rPr lang="ru-RU" sz="3200" dirty="0" smtClean="0"/>
              <a:t>«Великие ученые – математики». </a:t>
            </a:r>
            <a:endParaRPr lang="ru-RU" sz="3200" dirty="0"/>
          </a:p>
        </p:txBody>
      </p:sp>
      <p:pic>
        <p:nvPicPr>
          <p:cNvPr id="3" name="Рисунок 2" descr="SnapShot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642910" y="1428736"/>
            <a:ext cx="1928826" cy="2428892"/>
          </a:xfrm>
          <a:prstGeom prst="roundRect">
            <a:avLst>
              <a:gd name="adj" fmla="val 6500"/>
            </a:avLst>
          </a:prstGeom>
          <a:noFill/>
          <a:ln>
            <a:noFill/>
          </a:ln>
        </p:spPr>
      </p:pic>
      <p:pic>
        <p:nvPicPr>
          <p:cNvPr id="4" name="Рисунок 3" descr="SnapShot(0).jpg"/>
          <p:cNvPicPr>
            <a:picLocks noGrp="1" noChangeAspect="1"/>
          </p:cNvPicPr>
          <p:nvPr isPhoto="1"/>
        </p:nvPicPr>
        <p:blipFill>
          <a:blip r:embed="rId3">
            <a:lum/>
          </a:blip>
          <a:stretch>
            <a:fillRect/>
          </a:stretch>
        </p:blipFill>
        <p:spPr>
          <a:xfrm>
            <a:off x="3714744" y="1357298"/>
            <a:ext cx="1714512" cy="2071702"/>
          </a:xfrm>
          <a:prstGeom prst="roundRect">
            <a:avLst>
              <a:gd name="adj" fmla="val 6500"/>
            </a:avLst>
          </a:prstGeom>
          <a:noFill/>
          <a:ln>
            <a:noFill/>
          </a:ln>
        </p:spPr>
      </p:pic>
      <p:pic>
        <p:nvPicPr>
          <p:cNvPr id="5" name="Рисунок 4" descr="SnapShot(1).jpg"/>
          <p:cNvPicPr>
            <a:picLocks noGrp="1" noChangeAspect="1"/>
          </p:cNvPicPr>
          <p:nvPr isPhoto="1"/>
        </p:nvPicPr>
        <p:blipFill>
          <a:blip r:embed="rId4">
            <a:lum/>
          </a:blip>
          <a:stretch>
            <a:fillRect/>
          </a:stretch>
        </p:blipFill>
        <p:spPr>
          <a:xfrm>
            <a:off x="6500826" y="1571612"/>
            <a:ext cx="2043098" cy="2363792"/>
          </a:xfrm>
          <a:prstGeom prst="roundRect">
            <a:avLst>
              <a:gd name="adj" fmla="val 6500"/>
            </a:avLst>
          </a:prstGeom>
          <a:noFill/>
          <a:ln>
            <a:noFill/>
          </a:ln>
        </p:spPr>
      </p:pic>
      <p:pic>
        <p:nvPicPr>
          <p:cNvPr id="6" name="Рисунок 5" descr="SnapShot(2).jpg"/>
          <p:cNvPicPr>
            <a:picLocks noGrp="1" noChangeAspect="1"/>
          </p:cNvPicPr>
          <p:nvPr isPhoto="1"/>
        </p:nvPicPr>
        <p:blipFill>
          <a:blip r:embed="rId5">
            <a:lum/>
          </a:blip>
          <a:stretch>
            <a:fillRect/>
          </a:stretch>
        </p:blipFill>
        <p:spPr>
          <a:xfrm>
            <a:off x="3000364" y="3786190"/>
            <a:ext cx="3143272" cy="2720982"/>
          </a:xfrm>
          <a:prstGeom prst="roundRect">
            <a:avLst>
              <a:gd name="adj" fmla="val 6500"/>
            </a:avLst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500034" y="4000504"/>
            <a:ext cx="21788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Фаустова Валентина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 flipH="1">
            <a:off x="3571868" y="3357562"/>
            <a:ext cx="2071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Соломаха  Наталья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6643702" y="4143380"/>
            <a:ext cx="1846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Илькей Надежда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3571868" y="6488668"/>
            <a:ext cx="20837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Клименко Снежана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6357950" y="5857892"/>
            <a:ext cx="25907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i="1" dirty="0" smtClean="0"/>
              <a:t>27 февраля 2017г.</a:t>
            </a:r>
            <a:endParaRPr lang="ru-RU" sz="2400" i="1" dirty="0"/>
          </a:p>
        </p:txBody>
      </p:sp>
    </p:spTree>
  </p:cSld>
  <p:clrMapOvr>
    <a:masterClrMapping/>
  </p:clrMapOvr>
  <p:transition advTm="4000">
    <p:circl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193</TotalTime>
  <Words>309</Words>
  <Application>Microsoft Office PowerPoint</Application>
  <PresentationFormat>Экран (4:3)</PresentationFormat>
  <Paragraphs>74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МБОУ «Ш-ИСОО с. Уэлен»</vt:lpstr>
      <vt:lpstr>Линейка. Открытие математической декады.</vt:lpstr>
      <vt:lpstr>Олимпиада по математике  «Наследие Евклида».</vt:lpstr>
      <vt:lpstr>Решение и оформление работ  по олимпиаде «Наследие Евклида»</vt:lpstr>
      <vt:lpstr>Урок – презентация «Доли. Обыкновенные дроби», 5 класс</vt:lpstr>
      <vt:lpstr>Интеллектуальная игра «Бой эрудитов»</vt:lpstr>
      <vt:lpstr>Конкурс математических газет.</vt:lpstr>
      <vt:lpstr>Урок-тестирование  в режиме Онлайн «Решение уравнений»,  6 «б» класс</vt:lpstr>
      <vt:lpstr>Конференция  «Великие ученые – математики». </vt:lpstr>
      <vt:lpstr>«Морской бой», 7 класс</vt:lpstr>
      <vt:lpstr>Математическая эстафета,  6-е классы</vt:lpstr>
      <vt:lpstr>Математическая эстафета. </vt:lpstr>
      <vt:lpstr>КВН «Квадратные уравнения. Теорема Виета» среди учащихся 8-9 классов.</vt:lpstr>
      <vt:lpstr>Урок –сказка «Решение уравнений», 6 «б» класс</vt:lpstr>
      <vt:lpstr>Игра «Математик - бизнесмен»,10 – 11 классы. </vt:lpstr>
      <vt:lpstr>Интеллектуальная игра «Остров сокровищ»</vt:lpstr>
      <vt:lpstr>Урок «Пресс- конференция», 9 класс.</vt:lpstr>
      <vt:lpstr>Урок «Пресс- конференция» в 9 классе.</vt:lpstr>
      <vt:lpstr>Закрытие математической декады. Подведение итогов. Награждение.</vt:lpstr>
    </vt:vector>
  </TitlesOfParts>
  <Company>школа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МБОУ</dc:title>
  <dc:creator>Максим</dc:creator>
  <cp:lastModifiedBy>RePack by Diakov</cp:lastModifiedBy>
  <cp:revision>61</cp:revision>
  <dcterms:created xsi:type="dcterms:W3CDTF">2017-03-15T05:24:23Z</dcterms:created>
  <dcterms:modified xsi:type="dcterms:W3CDTF">2018-11-26T11:25:01Z</dcterms:modified>
</cp:coreProperties>
</file>